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7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tif>
</file>

<file path=ppt/media/image3.png>
</file>

<file path=ppt/media/image4.tif>
</file>

<file path=ppt/media/image5.tif>
</file>

<file path=ppt/media/image6.jpeg>
</file>

<file path=ppt/media/image7.t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Clique para mover o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pt-BR" sz="2000" b="0" strike="noStrike" spc="-1">
                <a:latin typeface="Arial"/>
              </a:rPr>
              <a:t>Clique para editar o formato de notas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pt-BR" sz="1400" b="0" strike="noStrike" spc="-1">
                <a:latin typeface="Times New Roman"/>
              </a:rPr>
              <a:t>&lt;cabeçalho&gt;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A3F0E96E-947A-4574-A75D-AF5B8D997A48}" type="slidenum">
              <a:rPr lang="pt-BR" sz="1400" b="0" strike="noStrike" spc="-1">
                <a:latin typeface="Times New Roman"/>
              </a:rPr>
              <a:t>‹#›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56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92DCE36-5A0C-4D27-A03D-9D52950E9943}" type="slidenum">
              <a:rPr lang="pt-B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59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E357B1FB-F649-47C4-A682-E2AE8F8D7297}" type="slidenum">
              <a:rPr lang="pt-B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62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0DBA9A0F-F160-4929-9FEE-C7D5494D4139}" type="slidenum">
              <a:rPr lang="pt-B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48200" y="377928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6956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352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1920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4820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352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1920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581040" y="687600"/>
            <a:ext cx="7989480" cy="2766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6956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48200" y="377928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466956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323352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601920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44820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323352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601920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581040" y="687600"/>
            <a:ext cx="7989480" cy="2766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6956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448200" y="441360"/>
            <a:ext cx="2719440" cy="10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5976000" y="441360"/>
            <a:ext cx="2710440" cy="10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3216600" y="441360"/>
            <a:ext cx="2710440" cy="10764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448200" y="563760"/>
            <a:ext cx="8239680" cy="56818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581040" y="3936600"/>
            <a:ext cx="7989480" cy="103284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600" b="0" strike="noStrike" cap="all" spc="-1">
                <a:solidFill>
                  <a:srgbClr val="FFFFFF"/>
                </a:solidFill>
                <a:latin typeface="Gill Sans MT"/>
              </a:rPr>
              <a:t>title style</a:t>
            </a:r>
            <a:endParaRPr lang="en-US" sz="36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dt"/>
          </p:nvPr>
        </p:nvSpPr>
        <p:spPr>
          <a:xfrm>
            <a:off x="5559480" y="6392160"/>
            <a:ext cx="213336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ED3FF5D-3807-45A5-9282-AD2CBE3A99DE}" type="datetime1">
              <a:rPr lang="pt-BR" sz="1800" b="0" strike="noStrike" spc="-1">
                <a:solidFill>
                  <a:srgbClr val="537ED0"/>
                </a:solidFill>
                <a:latin typeface="Gill Sans MT"/>
              </a:rPr>
              <a:t>01/10/2018</a:t>
            </a:fld>
            <a:endParaRPr lang="pt-BR" sz="1800" b="0" strike="noStrike" spc="-1"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ftr"/>
          </p:nvPr>
        </p:nvSpPr>
        <p:spPr>
          <a:xfrm>
            <a:off x="581040" y="6387840"/>
            <a:ext cx="487008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Last Edit 9/02/2018</a:t>
            </a:r>
            <a:endParaRPr lang="pt-BR" sz="1800" b="0" strike="noStrike" spc="-1"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sldNum"/>
          </p:nvPr>
        </p:nvSpPr>
        <p:spPr>
          <a:xfrm>
            <a:off x="7800480" y="6392160"/>
            <a:ext cx="77004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92D13198-43D5-473B-A173-90EB79EC10F5}" type="slidenum">
              <a:rPr lang="pt-BR" sz="1800" b="0" strike="noStrike" spc="-1">
                <a:solidFill>
                  <a:srgbClr val="537ED0"/>
                </a:solidFill>
                <a:latin typeface="Gill Sans MT"/>
              </a:rPr>
              <a:t>‹#›</a:t>
            </a:fld>
            <a:endParaRPr lang="pt-BR" sz="1800" b="0" strike="noStrike" spc="-1">
              <a:latin typeface="Times New Roman"/>
            </a:endParaRPr>
          </a:p>
        </p:txBody>
      </p:sp>
      <p:pic>
        <p:nvPicPr>
          <p:cNvPr id="8" name="Picture 7"/>
          <p:cNvPicPr/>
          <p:nvPr/>
        </p:nvPicPr>
        <p:blipFill>
          <a:blip r:embed="rId14"/>
          <a:stretch/>
        </p:blipFill>
        <p:spPr>
          <a:xfrm>
            <a:off x="335160" y="563760"/>
            <a:ext cx="8488440" cy="2915280"/>
          </a:xfrm>
          <a:prstGeom prst="rect">
            <a:avLst/>
          </a:prstGeom>
          <a:ln>
            <a:noFill/>
          </a:ln>
        </p:spPr>
      </p:pic>
      <p:sp>
        <p:nvSpPr>
          <p:cNvPr id="9" name="PlaceHolder 9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3D3D3D"/>
                </a:solidFill>
                <a:latin typeface="Gill Sans MT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3D3D3D"/>
                </a:solidFill>
                <a:latin typeface="Gill Sans MT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200" b="0" strike="noStrike" spc="-1">
                <a:solidFill>
                  <a:srgbClr val="3D3D3D"/>
                </a:solidFill>
                <a:latin typeface="Gill Sans MT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200" b="0" strike="noStrike" spc="-1">
                <a:solidFill>
                  <a:srgbClr val="3D3D3D"/>
                </a:solidFill>
                <a:latin typeface="Gill Sans MT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448200" y="441360"/>
            <a:ext cx="2719440" cy="10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2"/>
          <p:cNvSpPr/>
          <p:nvPr/>
        </p:nvSpPr>
        <p:spPr>
          <a:xfrm>
            <a:off x="5976000" y="441360"/>
            <a:ext cx="2710440" cy="10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CustomShape 3"/>
          <p:cNvSpPr/>
          <p:nvPr/>
        </p:nvSpPr>
        <p:spPr>
          <a:xfrm>
            <a:off x="3216600" y="441360"/>
            <a:ext cx="2710440" cy="10764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448200" y="599760"/>
            <a:ext cx="8238240" cy="817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PlaceHolder 5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/>
          <a:lstStyle/>
          <a:p>
            <a:pPr marL="306000" indent="-30564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3600" b="0" strike="noStrike" spc="-1">
                <a:solidFill>
                  <a:srgbClr val="3D3D3D"/>
                </a:solidFill>
                <a:latin typeface="Gill Sans MT"/>
              </a:rPr>
              <a:t>Edit Master text styles</a:t>
            </a:r>
          </a:p>
          <a:p>
            <a:pPr marL="630000" lvl="1" indent="-30564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3D3D3D"/>
                </a:solidFill>
                <a:latin typeface="Gill Sans MT"/>
              </a:rPr>
              <a:t>Second level</a:t>
            </a:r>
          </a:p>
          <a:p>
            <a:pPr marL="900000" lvl="2" indent="-26964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2800" b="0" strike="noStrike" spc="-1">
                <a:solidFill>
                  <a:srgbClr val="3D3D3D"/>
                </a:solidFill>
                <a:latin typeface="Gill Sans MT"/>
              </a:rPr>
              <a:t>Third level</a:t>
            </a:r>
          </a:p>
          <a:p>
            <a:pPr marL="1242000" lvl="3" indent="-23364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2400" b="0" strike="noStrike" spc="-1">
                <a:solidFill>
                  <a:srgbClr val="3D3D3D"/>
                </a:solidFill>
                <a:latin typeface="Gill Sans MT"/>
              </a:rPr>
              <a:t>Fourth level</a:t>
            </a:r>
          </a:p>
          <a:p>
            <a:pPr marL="1602000" lvl="4" indent="-23364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2400" b="0" strike="noStrike" spc="-1">
                <a:solidFill>
                  <a:srgbClr val="3D3D3D"/>
                </a:solidFill>
                <a:latin typeface="Gill Sans MT"/>
              </a:rPr>
              <a:t>Fifth level</a:t>
            </a:r>
          </a:p>
        </p:txBody>
      </p:sp>
      <p:sp>
        <p:nvSpPr>
          <p:cNvPr id="52" name="PlaceHolder 7"/>
          <p:cNvSpPr>
            <a:spLocks noGrp="1"/>
          </p:cNvSpPr>
          <p:nvPr>
            <p:ph type="dt"/>
          </p:nvPr>
        </p:nvSpPr>
        <p:spPr>
          <a:xfrm>
            <a:off x="5559480" y="6392160"/>
            <a:ext cx="213336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D346D7DC-400D-474C-A601-1AEFF3F16F39}" type="datetime1">
              <a:rPr lang="pt-BR" sz="1800" b="0" strike="noStrike" spc="-1">
                <a:solidFill>
                  <a:srgbClr val="537ED0"/>
                </a:solidFill>
                <a:latin typeface="Gill Sans MT"/>
              </a:rPr>
              <a:t>01/10/2018</a:t>
            </a:fld>
            <a:endParaRPr lang="pt-BR" sz="1800" b="0" strike="noStrike" spc="-1">
              <a:latin typeface="Times New Roman"/>
            </a:endParaRPr>
          </a:p>
        </p:txBody>
      </p:sp>
      <p:sp>
        <p:nvSpPr>
          <p:cNvPr id="53" name="PlaceHolder 8"/>
          <p:cNvSpPr>
            <a:spLocks noGrp="1"/>
          </p:cNvSpPr>
          <p:nvPr>
            <p:ph type="ftr"/>
          </p:nvPr>
        </p:nvSpPr>
        <p:spPr>
          <a:xfrm>
            <a:off x="581040" y="6387840"/>
            <a:ext cx="487008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Last Edit 9/02/2018</a:t>
            </a:r>
            <a:endParaRPr lang="pt-BR" sz="1800" b="0" strike="noStrike" spc="-1">
              <a:latin typeface="Times New Roman"/>
            </a:endParaRPr>
          </a:p>
        </p:txBody>
      </p:sp>
      <p:sp>
        <p:nvSpPr>
          <p:cNvPr id="54" name="PlaceHolder 9"/>
          <p:cNvSpPr>
            <a:spLocks noGrp="1"/>
          </p:cNvSpPr>
          <p:nvPr>
            <p:ph type="sldNum"/>
          </p:nvPr>
        </p:nvSpPr>
        <p:spPr>
          <a:xfrm>
            <a:off x="7800480" y="6392160"/>
            <a:ext cx="77004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F73D6C9-C2EA-40CD-A053-EFF96A1EB579}" type="slidenum">
              <a:rPr lang="pt-BR" sz="1800" b="0" strike="noStrike" spc="-1">
                <a:solidFill>
                  <a:srgbClr val="537ED0"/>
                </a:solidFill>
                <a:latin typeface="Gill Sans MT"/>
              </a:rPr>
              <a:t>‹#›</a:t>
            </a:fld>
            <a:endParaRPr lang="pt-BR" sz="18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v3lessons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www.flltutorial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81040" y="3936600"/>
            <a:ext cx="7989480" cy="10328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600" b="0" strike="noStrike" cap="all" spc="-1">
                <a:solidFill>
                  <a:srgbClr val="FFFFFF"/>
                </a:solidFill>
                <a:latin typeface="Gill Sans MT"/>
              </a:rPr>
              <a:t>Lição 5: </a:t>
            </a:r>
            <a:br/>
            <a:r>
              <a:rPr lang="en-US" sz="3600" b="0" strike="noStrike" cap="all" spc="-1">
                <a:solidFill>
                  <a:srgbClr val="FFFFFF"/>
                </a:solidFill>
                <a:latin typeface="Gill Sans MT"/>
              </a:rPr>
              <a:t>seguindo paredes</a:t>
            </a:r>
            <a:endParaRPr lang="en-US" sz="36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581040" y="5175720"/>
            <a:ext cx="7989480" cy="59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</a:pPr>
            <a:r>
              <a:rPr lang="pt-BR" sz="1600" b="0" strike="noStrike" cap="all" spc="-1">
                <a:solidFill>
                  <a:srgbClr val="FFFFFF"/>
                </a:solidFill>
                <a:latin typeface="Gill Sans MT"/>
              </a:rPr>
              <a:t>Seshan brothers</a:t>
            </a:r>
            <a:endParaRPr lang="pt-BR" sz="1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</a:pPr>
            <a:r>
              <a:rPr lang="pt-BR" sz="1600" b="0" strike="noStrike" cap="all" spc="-1">
                <a:solidFill>
                  <a:srgbClr val="FFFFFF"/>
                </a:solidFill>
                <a:latin typeface="Gill Sans MT"/>
              </a:rPr>
              <a:t>Traduzido por equipe sunrise</a:t>
            </a:r>
            <a:endParaRPr lang="pt-BR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O que é seguir a parede?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457200" y="1524240"/>
            <a:ext cx="8235720" cy="43732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É quando seu robô se movimenta ao longo da parede</a:t>
            </a:r>
          </a:p>
          <a:p>
            <a:pPr marL="667080" lvl="1" indent="-34272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1600" b="0" strike="noStrike" spc="-1">
                <a:solidFill>
                  <a:srgbClr val="3D3D3D"/>
                </a:solidFill>
                <a:latin typeface="Gill Sans MT"/>
              </a:rPr>
              <a:t>Isso ajuda com que ele ande reto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Em muitos tapetes da FIRST LEGO League se pode encontrar um layout que favoreça isso</a:t>
            </a:r>
          </a:p>
        </p:txBody>
      </p:sp>
      <p:sp>
        <p:nvSpPr>
          <p:cNvPr id="101" name="TextShape 3"/>
          <p:cNvSpPr txBox="1"/>
          <p:nvPr/>
        </p:nvSpPr>
        <p:spPr>
          <a:xfrm>
            <a:off x="581040" y="6387840"/>
            <a:ext cx="6042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  <p:grpSp>
        <p:nvGrpSpPr>
          <p:cNvPr id="102" name="Group 4"/>
          <p:cNvGrpSpPr/>
          <p:nvPr/>
        </p:nvGrpSpPr>
        <p:grpSpPr>
          <a:xfrm>
            <a:off x="1356120" y="3114720"/>
            <a:ext cx="6437880" cy="3122280"/>
            <a:chOff x="1356120" y="3114720"/>
            <a:chExt cx="6437880" cy="3122280"/>
          </a:xfrm>
        </p:grpSpPr>
        <p:pic>
          <p:nvPicPr>
            <p:cNvPr id="103" name="Picture 5"/>
            <p:cNvPicPr/>
            <p:nvPr/>
          </p:nvPicPr>
          <p:blipFill>
            <a:blip r:embed="rId2"/>
            <a:stretch/>
          </p:blipFill>
          <p:spPr>
            <a:xfrm>
              <a:off x="1356120" y="3114720"/>
              <a:ext cx="6437880" cy="3122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04" name="CustomShape 5"/>
            <p:cNvSpPr/>
            <p:nvPr/>
          </p:nvSpPr>
          <p:spPr>
            <a:xfrm>
              <a:off x="1691280" y="6115320"/>
              <a:ext cx="19227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76320">
              <a:solidFill>
                <a:srgbClr val="FF0000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CustomShape 6"/>
            <p:cNvSpPr/>
            <p:nvPr/>
          </p:nvSpPr>
          <p:spPr>
            <a:xfrm flipH="1" flipV="1">
              <a:off x="1580040" y="3342960"/>
              <a:ext cx="360" cy="277200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76320">
              <a:solidFill>
                <a:srgbClr val="FF0000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CustomShape 7"/>
            <p:cNvSpPr/>
            <p:nvPr/>
          </p:nvSpPr>
          <p:spPr>
            <a:xfrm>
              <a:off x="4146120" y="6122160"/>
              <a:ext cx="310032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76320">
              <a:solidFill>
                <a:srgbClr val="FF0000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14"/>
          <p:cNvPicPr/>
          <p:nvPr/>
        </p:nvPicPr>
        <p:blipFill>
          <a:blip r:embed="rId2"/>
          <a:stretch/>
        </p:blipFill>
        <p:spPr>
          <a:xfrm>
            <a:off x="5317560" y="1797840"/>
            <a:ext cx="3390480" cy="1358640"/>
          </a:xfrm>
          <a:prstGeom prst="rect">
            <a:avLst/>
          </a:prstGeom>
          <a:ln>
            <a:noFill/>
          </a:ln>
        </p:spPr>
      </p:pic>
      <p:sp>
        <p:nvSpPr>
          <p:cNvPr id="108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Permanecendo na parede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457200" y="1628640"/>
            <a:ext cx="4681440" cy="41824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Seguir a parede pode ser feito com a combinação de programação e montagem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Na programação você pode colocar o bloco  de movimentação um pouco positivo ou negativo para que o robô vá em direção da parede enquanto andando reto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Em adição, rodas podem ser usadas para suavizar o movimento pela parede</a:t>
            </a:r>
          </a:p>
          <a:p>
            <a:pPr marL="667080" lvl="1" indent="-34272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1600" b="0" strike="noStrike" spc="-1">
                <a:solidFill>
                  <a:srgbClr val="3D3D3D"/>
                </a:solidFill>
                <a:latin typeface="Gill Sans MT"/>
              </a:rPr>
              <a:t>Isso pode ser necessário caso as paredes da mesa tenham imperfeições</a:t>
            </a:r>
          </a:p>
        </p:txBody>
      </p:sp>
      <p:sp>
        <p:nvSpPr>
          <p:cNvPr id="110" name="TextShape 3"/>
          <p:cNvSpPr txBox="1"/>
          <p:nvPr/>
        </p:nvSpPr>
        <p:spPr>
          <a:xfrm>
            <a:off x="581040" y="6387840"/>
            <a:ext cx="5970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 04/09/2018</a:t>
            </a:r>
            <a:endParaRPr lang="pt-BR" sz="1800" b="0" strike="noStrike" spc="-1">
              <a:latin typeface="Times New Roman"/>
            </a:endParaRPr>
          </a:p>
        </p:txBody>
      </p:sp>
      <p:pic>
        <p:nvPicPr>
          <p:cNvPr id="111" name="Picture 10"/>
          <p:cNvPicPr/>
          <p:nvPr/>
        </p:nvPicPr>
        <p:blipFill>
          <a:blip r:embed="rId3"/>
          <a:stretch/>
        </p:blipFill>
        <p:spPr>
          <a:xfrm>
            <a:off x="5294880" y="3522960"/>
            <a:ext cx="3435480" cy="2576520"/>
          </a:xfrm>
          <a:prstGeom prst="rect">
            <a:avLst/>
          </a:prstGeom>
          <a:ln>
            <a:noFill/>
          </a:ln>
        </p:spPr>
      </p:pic>
      <p:sp>
        <p:nvSpPr>
          <p:cNvPr id="112" name="CustomShape 4"/>
          <p:cNvSpPr/>
          <p:nvPr/>
        </p:nvSpPr>
        <p:spPr>
          <a:xfrm>
            <a:off x="6409440" y="5364360"/>
            <a:ext cx="678960" cy="600480"/>
          </a:xfrm>
          <a:prstGeom prst="ellipse">
            <a:avLst/>
          </a:prstGeom>
          <a:noFill/>
          <a:ln>
            <a:solidFill>
              <a:srgbClr val="FF3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CustomShape 5"/>
          <p:cNvSpPr/>
          <p:nvPr/>
        </p:nvSpPr>
        <p:spPr>
          <a:xfrm>
            <a:off x="6840000" y="2560320"/>
            <a:ext cx="379080" cy="378000"/>
          </a:xfrm>
          <a:prstGeom prst="ellipse">
            <a:avLst/>
          </a:prstGeom>
          <a:noFill/>
          <a:ln>
            <a:solidFill>
              <a:srgbClr val="FF3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Permanecendo na parede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448200" y="1505520"/>
            <a:ext cx="4772880" cy="47329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06000" indent="-305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600" b="0" strike="noStrike" spc="-1" dirty="0" err="1">
                <a:solidFill>
                  <a:srgbClr val="3D3D3D"/>
                </a:solidFill>
                <a:latin typeface="Gill Sans MT"/>
              </a:rPr>
              <a:t>Equipes</a:t>
            </a:r>
            <a:r>
              <a:rPr lang="en-US" sz="16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600" b="0" strike="noStrike" spc="-1" dirty="0" err="1">
                <a:solidFill>
                  <a:srgbClr val="3D3D3D"/>
                </a:solidFill>
                <a:latin typeface="Gill Sans MT"/>
              </a:rPr>
              <a:t>podem</a:t>
            </a:r>
            <a:r>
              <a:rPr lang="en-US" sz="16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600" b="0" strike="noStrike" spc="-1" dirty="0" err="1">
                <a:solidFill>
                  <a:srgbClr val="3D3D3D"/>
                </a:solidFill>
                <a:latin typeface="Gill Sans MT"/>
              </a:rPr>
              <a:t>construir</a:t>
            </a:r>
            <a:r>
              <a:rPr lang="en-US" sz="1600" b="0" strike="noStrike" spc="-1" dirty="0">
                <a:solidFill>
                  <a:srgbClr val="3D3D3D"/>
                </a:solidFill>
                <a:latin typeface="Gill Sans MT"/>
              </a:rPr>
              <a:t> um </a:t>
            </a:r>
            <a:r>
              <a:rPr lang="en-US" sz="1600" b="0" strike="noStrike" spc="-1" dirty="0" err="1">
                <a:solidFill>
                  <a:srgbClr val="3D3D3D"/>
                </a:solidFill>
                <a:latin typeface="Gill Sans MT"/>
              </a:rPr>
              <a:t>braço</a:t>
            </a:r>
            <a:r>
              <a:rPr lang="en-US" sz="1600" b="0" strike="noStrike" spc="-1" dirty="0">
                <a:solidFill>
                  <a:srgbClr val="3D3D3D"/>
                </a:solidFill>
                <a:latin typeface="Gill Sans MT"/>
              </a:rPr>
              <a:t> que se </a:t>
            </a:r>
            <a:r>
              <a:rPr lang="en-US" sz="1600" b="0" strike="noStrike" spc="-1" dirty="0" err="1">
                <a:solidFill>
                  <a:srgbClr val="3D3D3D"/>
                </a:solidFill>
                <a:latin typeface="Gill Sans MT"/>
              </a:rPr>
              <a:t>segure</a:t>
            </a:r>
            <a:r>
              <a:rPr lang="en-US" sz="16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600" b="0" strike="noStrike" spc="-1" dirty="0" err="1">
                <a:solidFill>
                  <a:srgbClr val="3D3D3D"/>
                </a:solidFill>
                <a:latin typeface="Gill Sans MT"/>
              </a:rPr>
              <a:t>na</a:t>
            </a:r>
            <a:r>
              <a:rPr lang="en-US" sz="16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600" b="0" strike="noStrike" spc="-1" dirty="0" err="1">
                <a:solidFill>
                  <a:srgbClr val="3D3D3D"/>
                </a:solidFill>
                <a:latin typeface="Gill Sans MT"/>
              </a:rPr>
              <a:t>parede</a:t>
            </a:r>
            <a:r>
              <a:rPr lang="en-US" sz="1600" b="0" strike="noStrike" spc="-1" dirty="0">
                <a:solidFill>
                  <a:srgbClr val="3D3D3D"/>
                </a:solidFill>
                <a:latin typeface="Gill Sans MT"/>
              </a:rPr>
              <a:t> e a </a:t>
            </a:r>
            <a:r>
              <a:rPr lang="en-US" sz="1600" b="0" strike="noStrike" spc="-1" dirty="0" err="1">
                <a:solidFill>
                  <a:srgbClr val="3D3D3D"/>
                </a:solidFill>
                <a:latin typeface="Gill Sans MT"/>
              </a:rPr>
              <a:t>siga</a:t>
            </a:r>
            <a:endParaRPr lang="en-US" sz="16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306000" indent="-305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600" b="1" strike="noStrike" spc="-1" dirty="0" err="1">
                <a:solidFill>
                  <a:srgbClr val="3D3D3D"/>
                </a:solidFill>
                <a:latin typeface="Gill Sans MT"/>
              </a:rPr>
              <a:t>Prós</a:t>
            </a:r>
            <a:r>
              <a:rPr lang="en-US" sz="1600" b="1" strike="noStrike" spc="-1" dirty="0">
                <a:solidFill>
                  <a:srgbClr val="3D3D3D"/>
                </a:solidFill>
                <a:latin typeface="Gill Sans MT"/>
              </a:rPr>
              <a:t>:</a:t>
            </a:r>
            <a:endParaRPr lang="en-US" sz="16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630000" lvl="1" indent="-30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O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robô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irá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seguir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a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parede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de forma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estável</a:t>
            </a:r>
            <a:endParaRPr lang="en-US" sz="14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306000" indent="-305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600" b="1" strike="noStrike" spc="-1" dirty="0">
                <a:solidFill>
                  <a:srgbClr val="3D3D3D"/>
                </a:solidFill>
                <a:latin typeface="Gill Sans MT"/>
              </a:rPr>
              <a:t>Contras:</a:t>
            </a:r>
            <a:endParaRPr lang="en-US" sz="16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630000" lvl="1" indent="-30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As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regras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geralmente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requerem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um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robô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que fique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na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base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durante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o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lançamento</a:t>
            </a:r>
            <a:endParaRPr lang="en-US" sz="14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900000" lvl="2" indent="-269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200" b="0" strike="noStrike" spc="-1" dirty="0">
                <a:solidFill>
                  <a:srgbClr val="3D3D3D"/>
                </a:solidFill>
                <a:latin typeface="Gill Sans MT"/>
              </a:rPr>
              <a:t>O </a:t>
            </a:r>
            <a:r>
              <a:rPr lang="en-US" sz="1200" b="0" strike="noStrike" spc="-1" dirty="0" err="1">
                <a:solidFill>
                  <a:srgbClr val="3D3D3D"/>
                </a:solidFill>
                <a:latin typeface="Gill Sans MT"/>
              </a:rPr>
              <a:t>braço</a:t>
            </a:r>
            <a:r>
              <a:rPr lang="en-US" sz="12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200" b="0" strike="noStrike" spc="-1" dirty="0" err="1">
                <a:solidFill>
                  <a:srgbClr val="3D3D3D"/>
                </a:solidFill>
                <a:latin typeface="Gill Sans MT"/>
              </a:rPr>
              <a:t>deve</a:t>
            </a:r>
            <a:r>
              <a:rPr lang="en-US" sz="1200" b="0" strike="noStrike" spc="-1" dirty="0">
                <a:solidFill>
                  <a:srgbClr val="3D3D3D"/>
                </a:solidFill>
                <a:latin typeface="Gill Sans MT"/>
              </a:rPr>
              <a:t> se extender </a:t>
            </a:r>
            <a:r>
              <a:rPr lang="en-US" sz="1200" b="0" strike="noStrike" spc="-1" dirty="0" err="1">
                <a:solidFill>
                  <a:srgbClr val="3D3D3D"/>
                </a:solidFill>
                <a:latin typeface="Gill Sans MT"/>
              </a:rPr>
              <a:t>após</a:t>
            </a:r>
            <a:r>
              <a:rPr lang="en-US" sz="1200" b="0" strike="noStrike" spc="-1" dirty="0">
                <a:solidFill>
                  <a:srgbClr val="3D3D3D"/>
                </a:solidFill>
                <a:latin typeface="Gill Sans MT"/>
              </a:rPr>
              <a:t> o </a:t>
            </a:r>
            <a:r>
              <a:rPr lang="en-US" sz="1200" b="0" strike="noStrike" spc="-1" dirty="0" err="1">
                <a:solidFill>
                  <a:srgbClr val="3D3D3D"/>
                </a:solidFill>
                <a:latin typeface="Gill Sans MT"/>
              </a:rPr>
              <a:t>lançamento</a:t>
            </a:r>
            <a:endParaRPr lang="en-US" sz="12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630000" lvl="1" indent="-30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As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regras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em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algumas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temporadas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exigem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que o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robô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não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ultrapassem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a mesa,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mesmo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no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retorno</a:t>
            </a:r>
            <a:endParaRPr lang="en-US" sz="14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900000" lvl="2" indent="-269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200" b="0" strike="noStrike" spc="-1" dirty="0" err="1">
                <a:solidFill>
                  <a:srgbClr val="3D3D3D"/>
                </a:solidFill>
                <a:latin typeface="Gill Sans MT"/>
              </a:rPr>
              <a:t>Então</a:t>
            </a:r>
            <a:r>
              <a:rPr lang="en-US" sz="1200" b="0" strike="noStrike" spc="-1" dirty="0">
                <a:solidFill>
                  <a:srgbClr val="3D3D3D"/>
                </a:solidFill>
                <a:latin typeface="Gill Sans MT"/>
              </a:rPr>
              <a:t> o </a:t>
            </a:r>
            <a:r>
              <a:rPr lang="en-US" sz="1200" b="0" strike="noStrike" spc="-1" dirty="0" err="1">
                <a:solidFill>
                  <a:srgbClr val="3D3D3D"/>
                </a:solidFill>
                <a:latin typeface="Gill Sans MT"/>
              </a:rPr>
              <a:t>robô</a:t>
            </a:r>
            <a:r>
              <a:rPr lang="en-US" sz="12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200" b="0" strike="noStrike" spc="-1" dirty="0" err="1">
                <a:solidFill>
                  <a:srgbClr val="3D3D3D"/>
                </a:solidFill>
                <a:latin typeface="Gill Sans MT"/>
              </a:rPr>
              <a:t>deve</a:t>
            </a:r>
            <a:r>
              <a:rPr lang="en-US" sz="12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200" b="0" strike="noStrike" spc="-1" dirty="0" err="1">
                <a:solidFill>
                  <a:srgbClr val="3D3D3D"/>
                </a:solidFill>
                <a:latin typeface="Gill Sans MT"/>
              </a:rPr>
              <a:t>recolher</a:t>
            </a:r>
            <a:r>
              <a:rPr lang="en-US" sz="1200" b="0" strike="noStrike" spc="-1" dirty="0">
                <a:solidFill>
                  <a:srgbClr val="3D3D3D"/>
                </a:solidFill>
                <a:latin typeface="Gill Sans MT"/>
              </a:rPr>
              <a:t> o </a:t>
            </a:r>
            <a:r>
              <a:rPr lang="en-US" sz="1200" b="0" strike="noStrike" spc="-1" dirty="0" err="1">
                <a:solidFill>
                  <a:srgbClr val="3D3D3D"/>
                </a:solidFill>
                <a:latin typeface="Gill Sans MT"/>
              </a:rPr>
              <a:t>braço</a:t>
            </a:r>
            <a:endParaRPr lang="en-US" sz="12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630000" lvl="1" indent="-30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Alguns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locais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podem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ter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obstáculos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que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impedem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a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passagem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do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robô</a:t>
            </a:r>
            <a:endParaRPr lang="en-US" sz="14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306000" indent="-305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600" b="1" strike="noStrike" spc="-1" dirty="0">
                <a:solidFill>
                  <a:srgbClr val="3D3D3D"/>
                </a:solidFill>
                <a:latin typeface="Gill Sans MT"/>
              </a:rPr>
              <a:t>Note:</a:t>
            </a:r>
            <a:endParaRPr lang="en-US" sz="16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630000" lvl="1" indent="-30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O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robô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deve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funcionar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nas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1400" b="0" strike="noStrike" spc="-1" dirty="0" err="1">
                <a:solidFill>
                  <a:srgbClr val="3D3D3D"/>
                </a:solidFill>
                <a:latin typeface="Gill Sans MT"/>
              </a:rPr>
              <a:t>alturas</a:t>
            </a:r>
            <a:r>
              <a:rPr lang="en-US" sz="1400" b="0" strike="noStrike" spc="-1" dirty="0">
                <a:solidFill>
                  <a:srgbClr val="3D3D3D"/>
                </a:solidFill>
                <a:latin typeface="Gill Sans MT"/>
              </a:rPr>
              <a:t> de 2.5 e 3.5</a:t>
            </a:r>
          </a:p>
        </p:txBody>
      </p:sp>
      <p:sp>
        <p:nvSpPr>
          <p:cNvPr id="116" name="TextShape 3"/>
          <p:cNvSpPr txBox="1"/>
          <p:nvPr/>
        </p:nvSpPr>
        <p:spPr>
          <a:xfrm>
            <a:off x="581040" y="6387840"/>
            <a:ext cx="5682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537ED0"/>
                </a:solidFill>
                <a:latin typeface="Gill Sans MT"/>
              </a:rPr>
              <a:t>© 2018, FLL </a:t>
            </a:r>
            <a:r>
              <a:rPr lang="pt-BR" sz="1800" b="0" strike="noStrike" spc="-1" dirty="0" err="1">
                <a:solidFill>
                  <a:srgbClr val="537ED0"/>
                </a:solidFill>
                <a:latin typeface="Gill Sans MT"/>
              </a:rPr>
              <a:t>Tutorials</a:t>
            </a:r>
            <a:r>
              <a:rPr lang="pt-BR" sz="1800" b="0" strike="noStrike" spc="-1" dirty="0">
                <a:solidFill>
                  <a:srgbClr val="537ED0"/>
                </a:solidFill>
                <a:latin typeface="Gill Sans MT"/>
              </a:rPr>
              <a:t>, Última edição: 04/09/2018</a:t>
            </a:r>
            <a:endParaRPr lang="pt-BR" sz="1800" b="0" strike="noStrike" spc="-1" dirty="0">
              <a:latin typeface="Times New Roman"/>
            </a:endParaRPr>
          </a:p>
        </p:txBody>
      </p:sp>
      <p:pic>
        <p:nvPicPr>
          <p:cNvPr id="117" name="Picture 4"/>
          <p:cNvPicPr/>
          <p:nvPr/>
        </p:nvPicPr>
        <p:blipFill>
          <a:blip r:embed="rId2"/>
          <a:stretch/>
        </p:blipFill>
        <p:spPr>
          <a:xfrm>
            <a:off x="6146640" y="4338000"/>
            <a:ext cx="2405880" cy="1900440"/>
          </a:xfrm>
          <a:prstGeom prst="rect">
            <a:avLst/>
          </a:prstGeom>
          <a:ln>
            <a:noFill/>
          </a:ln>
        </p:spPr>
      </p:pic>
      <p:grpSp>
        <p:nvGrpSpPr>
          <p:cNvPr id="118" name="Group 4"/>
          <p:cNvGrpSpPr/>
          <p:nvPr/>
        </p:nvGrpSpPr>
        <p:grpSpPr>
          <a:xfrm>
            <a:off x="5468400" y="2093760"/>
            <a:ext cx="954720" cy="1533960"/>
            <a:chOff x="5468400" y="2093760"/>
            <a:chExt cx="954720" cy="1533960"/>
          </a:xfrm>
        </p:grpSpPr>
        <p:sp>
          <p:nvSpPr>
            <p:cNvPr id="119" name="CustomShape 5"/>
            <p:cNvSpPr/>
            <p:nvPr/>
          </p:nvSpPr>
          <p:spPr>
            <a:xfrm>
              <a:off x="5468400" y="2093760"/>
              <a:ext cx="192600" cy="1533960"/>
            </a:xfrm>
            <a:prstGeom prst="rect">
              <a:avLst/>
            </a:prstGeom>
            <a:solidFill>
              <a:srgbClr val="00206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0" name="CustomShape 6"/>
            <p:cNvSpPr/>
            <p:nvPr/>
          </p:nvSpPr>
          <p:spPr>
            <a:xfrm>
              <a:off x="5732640" y="2403720"/>
              <a:ext cx="649800" cy="914040"/>
            </a:xfrm>
            <a:prstGeom prst="roundRect">
              <a:avLst>
                <a:gd name="adj" fmla="val 16667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CustomShape 7"/>
            <p:cNvSpPr/>
            <p:nvPr/>
          </p:nvSpPr>
          <p:spPr>
            <a:xfrm>
              <a:off x="5691960" y="2921760"/>
              <a:ext cx="111240" cy="3045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2" name="CustomShape 8"/>
            <p:cNvSpPr/>
            <p:nvPr/>
          </p:nvSpPr>
          <p:spPr>
            <a:xfrm>
              <a:off x="6311880" y="2921760"/>
              <a:ext cx="111240" cy="3045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3" name="CustomShape 9"/>
          <p:cNvSpPr/>
          <p:nvPr/>
        </p:nvSpPr>
        <p:spPr>
          <a:xfrm>
            <a:off x="5638680" y="1535040"/>
            <a:ext cx="320760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1400" b="0" strike="noStrike" spc="-1">
                <a:solidFill>
                  <a:srgbClr val="000000"/>
                </a:solidFill>
                <a:latin typeface="Gill Sans MT"/>
              </a:rPr>
              <a:t>Braço ligado na parede</a:t>
            </a:r>
            <a:endParaRPr lang="pt-BR" sz="1400" b="0" strike="noStrike" spc="-1">
              <a:latin typeface="Arial"/>
            </a:endParaRPr>
          </a:p>
        </p:txBody>
      </p:sp>
      <p:sp>
        <p:nvSpPr>
          <p:cNvPr id="124" name="CustomShape 10"/>
          <p:cNvSpPr/>
          <p:nvPr/>
        </p:nvSpPr>
        <p:spPr>
          <a:xfrm>
            <a:off x="5393160" y="2682000"/>
            <a:ext cx="436680" cy="86760"/>
          </a:xfrm>
          <a:prstGeom prst="rect">
            <a:avLst/>
          </a:prstGeom>
          <a:solidFill>
            <a:srgbClr val="FF3FFF"/>
          </a:solidFill>
          <a:ln>
            <a:solidFill>
              <a:srgbClr val="FF3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11"/>
          <p:cNvSpPr/>
          <p:nvPr/>
        </p:nvSpPr>
        <p:spPr>
          <a:xfrm>
            <a:off x="5386320" y="2540880"/>
            <a:ext cx="45360" cy="315000"/>
          </a:xfrm>
          <a:prstGeom prst="rect">
            <a:avLst/>
          </a:prstGeom>
          <a:solidFill>
            <a:srgbClr val="FF3FFF"/>
          </a:solidFill>
          <a:ln>
            <a:solidFill>
              <a:srgbClr val="FF3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6" name="Picture 2"/>
          <p:cNvPicPr/>
          <p:nvPr/>
        </p:nvPicPr>
        <p:blipFill>
          <a:blip r:embed="rId3"/>
          <a:stretch/>
        </p:blipFill>
        <p:spPr>
          <a:xfrm>
            <a:off x="6752520" y="1901160"/>
            <a:ext cx="2028240" cy="2052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Se afastando da parede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457200" y="1628640"/>
            <a:ext cx="6126120" cy="45036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Dependendo da direção do robô quando saindo da parede, técnicas diferentes são exigidas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Na Figura 1, o robô tenta se afastar da parede, e a traseira dele irá bater na parede.</a:t>
            </a:r>
          </a:p>
          <a:p>
            <a:pPr marL="667080" lvl="1" indent="-34272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1600" b="0" strike="noStrike" spc="-1">
                <a:solidFill>
                  <a:srgbClr val="3D3D3D"/>
                </a:solidFill>
                <a:latin typeface="Gill Sans MT"/>
              </a:rPr>
              <a:t>Solução na programação: Faça uma curva suave para for a da parede ao invés de uma curva acentuada</a:t>
            </a:r>
          </a:p>
          <a:p>
            <a:pPr marL="667080" lvl="1" indent="-34272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1600" b="0" strike="noStrike" spc="-1">
                <a:solidFill>
                  <a:srgbClr val="3D3D3D"/>
                </a:solidFill>
                <a:latin typeface="Gill Sans MT"/>
              </a:rPr>
              <a:t>Solução na montagem: Adicione pequenas rodas para fazer a conexão entre a parede e o robô ser mais suave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Na Figura 2, a curva acentuada irá funcionar, porque a traseira do robô está se afastando da parede</a:t>
            </a:r>
          </a:p>
          <a:p>
            <a:endParaRPr lang="en-US" sz="2000" b="0" strike="noStrike" spc="-1">
              <a:solidFill>
                <a:srgbClr val="3D3D3D"/>
              </a:solidFill>
              <a:latin typeface="Gill Sans MT"/>
            </a:endParaRPr>
          </a:p>
        </p:txBody>
      </p:sp>
      <p:grpSp>
        <p:nvGrpSpPr>
          <p:cNvPr id="129" name="Group 3"/>
          <p:cNvGrpSpPr/>
          <p:nvPr/>
        </p:nvGrpSpPr>
        <p:grpSpPr>
          <a:xfrm>
            <a:off x="7320960" y="4598640"/>
            <a:ext cx="1107360" cy="1533960"/>
            <a:chOff x="7320960" y="4598640"/>
            <a:chExt cx="1107360" cy="1533960"/>
          </a:xfrm>
        </p:grpSpPr>
        <p:sp>
          <p:nvSpPr>
            <p:cNvPr id="130" name="CustomShape 4"/>
            <p:cNvSpPr/>
            <p:nvPr/>
          </p:nvSpPr>
          <p:spPr>
            <a:xfrm>
              <a:off x="7320960" y="4598640"/>
              <a:ext cx="192600" cy="153396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1" name="CustomShape 5"/>
            <p:cNvSpPr/>
            <p:nvPr/>
          </p:nvSpPr>
          <p:spPr>
            <a:xfrm>
              <a:off x="7585200" y="4908600"/>
              <a:ext cx="649800" cy="91404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solidFill>
                <a:srgbClr val="7698DA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2" name="CustomShape 6"/>
            <p:cNvSpPr/>
            <p:nvPr/>
          </p:nvSpPr>
          <p:spPr>
            <a:xfrm>
              <a:off x="7544520" y="5426640"/>
              <a:ext cx="111240" cy="3045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3" name="CustomShape 7"/>
            <p:cNvSpPr/>
            <p:nvPr/>
          </p:nvSpPr>
          <p:spPr>
            <a:xfrm>
              <a:off x="8164440" y="5426640"/>
              <a:ext cx="111240" cy="3045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4" name="CustomShape 8"/>
            <p:cNvSpPr/>
            <p:nvPr/>
          </p:nvSpPr>
          <p:spPr>
            <a:xfrm rot="5400000" flipH="1" flipV="1">
              <a:off x="8118720" y="4597560"/>
              <a:ext cx="101160" cy="517680"/>
            </a:xfrm>
            <a:prstGeom prst="bentConnector2">
              <a:avLst/>
            </a:prstGeom>
            <a:noFill/>
            <a:ln w="50760">
              <a:solidFill>
                <a:srgbClr val="0070C0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35" name="Group 9"/>
          <p:cNvGrpSpPr/>
          <p:nvPr/>
        </p:nvGrpSpPr>
        <p:grpSpPr>
          <a:xfrm>
            <a:off x="7320960" y="2006640"/>
            <a:ext cx="954720" cy="1533960"/>
            <a:chOff x="7320960" y="2006640"/>
            <a:chExt cx="954720" cy="1533960"/>
          </a:xfrm>
        </p:grpSpPr>
        <p:sp>
          <p:nvSpPr>
            <p:cNvPr id="136" name="CustomShape 10"/>
            <p:cNvSpPr/>
            <p:nvPr/>
          </p:nvSpPr>
          <p:spPr>
            <a:xfrm>
              <a:off x="7320960" y="2006640"/>
              <a:ext cx="192600" cy="1533960"/>
            </a:xfrm>
            <a:prstGeom prst="rect">
              <a:avLst/>
            </a:prstGeom>
            <a:solidFill>
              <a:srgbClr val="002060"/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7" name="CustomShape 11"/>
            <p:cNvSpPr/>
            <p:nvPr/>
          </p:nvSpPr>
          <p:spPr>
            <a:xfrm>
              <a:off x="7585200" y="2316600"/>
              <a:ext cx="649800" cy="914040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" name="CustomShape 12"/>
            <p:cNvSpPr/>
            <p:nvPr/>
          </p:nvSpPr>
          <p:spPr>
            <a:xfrm>
              <a:off x="7544520" y="2835000"/>
              <a:ext cx="111240" cy="3045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" name="CustomShape 13"/>
            <p:cNvSpPr/>
            <p:nvPr/>
          </p:nvSpPr>
          <p:spPr>
            <a:xfrm>
              <a:off x="8164440" y="2835000"/>
              <a:ext cx="111240" cy="30456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0" name="CustomShape 14"/>
          <p:cNvSpPr/>
          <p:nvPr/>
        </p:nvSpPr>
        <p:spPr>
          <a:xfrm>
            <a:off x="7320960" y="1618200"/>
            <a:ext cx="1036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1800" b="0" strike="noStrike" spc="-1">
                <a:solidFill>
                  <a:srgbClr val="000000"/>
                </a:solidFill>
                <a:latin typeface="Gill Sans MT"/>
              </a:rPr>
              <a:t>Figura 1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41" name="CustomShape 15"/>
          <p:cNvSpPr/>
          <p:nvPr/>
        </p:nvSpPr>
        <p:spPr>
          <a:xfrm>
            <a:off x="7320960" y="4242240"/>
            <a:ext cx="1036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pt-BR" sz="1800" b="0" strike="noStrike" spc="-1">
                <a:solidFill>
                  <a:srgbClr val="000000"/>
                </a:solidFill>
                <a:latin typeface="Gill Sans MT"/>
              </a:rPr>
              <a:t>Figura 2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42" name="CustomShape 16"/>
          <p:cNvSpPr/>
          <p:nvPr/>
        </p:nvSpPr>
        <p:spPr>
          <a:xfrm rot="5400000">
            <a:off x="7087320" y="5210280"/>
            <a:ext cx="1109160" cy="1156680"/>
          </a:xfrm>
          <a:prstGeom prst="arc">
            <a:avLst>
              <a:gd name="adj1" fmla="val 16200000"/>
              <a:gd name="adj2" fmla="val 0"/>
            </a:avLst>
          </a:prstGeom>
          <a:noFill/>
          <a:ln w="57240">
            <a:solidFill>
              <a:srgbClr val="00B05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17"/>
          <p:cNvSpPr/>
          <p:nvPr/>
        </p:nvSpPr>
        <p:spPr>
          <a:xfrm rot="16200000" flipH="1">
            <a:off x="7628760" y="2586600"/>
            <a:ext cx="1109160" cy="1156680"/>
          </a:xfrm>
          <a:prstGeom prst="arc">
            <a:avLst>
              <a:gd name="adj1" fmla="val 16200000"/>
              <a:gd name="adj2" fmla="val 0"/>
            </a:avLst>
          </a:prstGeom>
          <a:noFill/>
          <a:ln w="57240">
            <a:solidFill>
              <a:srgbClr val="00B05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18"/>
          <p:cNvSpPr/>
          <p:nvPr/>
        </p:nvSpPr>
        <p:spPr>
          <a:xfrm rot="16200000" flipV="1">
            <a:off x="7632000" y="1986480"/>
            <a:ext cx="101160" cy="517680"/>
          </a:xfrm>
          <a:prstGeom prst="bentConnector2">
            <a:avLst/>
          </a:prstGeom>
          <a:noFill/>
          <a:ln w="50760">
            <a:solidFill>
              <a:srgbClr val="0070C0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TextShape 19"/>
          <p:cNvSpPr txBox="1"/>
          <p:nvPr/>
        </p:nvSpPr>
        <p:spPr>
          <a:xfrm>
            <a:off x="581040" y="6388200"/>
            <a:ext cx="5682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E depois: aplique essas técnicas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147" name="Picture 4"/>
          <p:cNvPicPr/>
          <p:nvPr/>
        </p:nvPicPr>
        <p:blipFill>
          <a:blip r:embed="rId2"/>
          <a:stretch/>
        </p:blipFill>
        <p:spPr>
          <a:xfrm>
            <a:off x="448200" y="1610640"/>
            <a:ext cx="8364240" cy="4512240"/>
          </a:xfrm>
          <a:prstGeom prst="rect">
            <a:avLst/>
          </a:prstGeom>
          <a:ln>
            <a:noFill/>
          </a:ln>
        </p:spPr>
      </p:pic>
      <p:sp>
        <p:nvSpPr>
          <p:cNvPr id="148" name="TextShape 2"/>
          <p:cNvSpPr txBox="1"/>
          <p:nvPr/>
        </p:nvSpPr>
        <p:spPr>
          <a:xfrm>
            <a:off x="581040" y="6388200"/>
            <a:ext cx="5682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Créditos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448200" y="1505520"/>
            <a:ext cx="8238240" cy="43527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800" b="0" strike="noStrike" spc="-1">
                <a:solidFill>
                  <a:srgbClr val="3D3D3D"/>
                </a:solidFill>
                <a:latin typeface="Gill Sans MT"/>
              </a:rPr>
              <a:t>Esse tutorial foi criado por Sanjay Seshan e Arvind Seshan</a:t>
            </a: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800" b="0" strike="noStrike" spc="-1">
                <a:solidFill>
                  <a:srgbClr val="3D3D3D"/>
                </a:solidFill>
                <a:latin typeface="Gill Sans MT"/>
              </a:rPr>
              <a:t>Mais lições em </a:t>
            </a:r>
            <a:r>
              <a:rPr lang="en-US" sz="2800" b="0" u="sng" strike="noStrike" spc="-1">
                <a:solidFill>
                  <a:srgbClr val="828282"/>
                </a:solidFill>
                <a:uFillTx/>
                <a:latin typeface="Gill Sans MT"/>
                <a:hlinkClick r:id="rId3"/>
              </a:rPr>
              <a:t>www.ev3lessons.com</a:t>
            </a:r>
            <a:r>
              <a:rPr lang="en-US" sz="2800" b="0" strike="noStrike" spc="-1">
                <a:solidFill>
                  <a:srgbClr val="3D3D3D"/>
                </a:solidFill>
                <a:latin typeface="Gill Sans MT"/>
              </a:rPr>
              <a:t> e </a:t>
            </a:r>
            <a:r>
              <a:rPr lang="en-US" sz="2800" b="0" u="sng" strike="noStrike" spc="-1">
                <a:solidFill>
                  <a:srgbClr val="828282"/>
                </a:solidFill>
                <a:uFillTx/>
                <a:latin typeface="Gill Sans MT"/>
                <a:hlinkClick r:id="rId4"/>
              </a:rPr>
              <a:t>www.flltutorials.com</a:t>
            </a:r>
            <a:endParaRPr lang="en-US" sz="2800" b="0" strike="noStrike" spc="-1">
              <a:solidFill>
                <a:srgbClr val="3D3D3D"/>
              </a:solidFill>
              <a:latin typeface="Gill Sans MT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Gill Sans MT"/>
              </a:rPr>
              <a:t>Traduzido por Equipe Sunrise, de Santa Catarina, Brasil</a:t>
            </a:r>
            <a:endParaRPr lang="en-US" sz="2800" b="0" strike="noStrike" spc="-1">
              <a:solidFill>
                <a:srgbClr val="3D3D3D"/>
              </a:solidFill>
              <a:latin typeface="Gill Sans MT"/>
            </a:endParaRPr>
          </a:p>
          <a:p>
            <a:pPr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</a:pPr>
            <a:endParaRPr lang="en-US" sz="2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457200" y="5395680"/>
            <a:ext cx="7913160" cy="91548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pt-BR" sz="2000" b="0" strike="noStrike" spc="-1">
                <a:solidFill>
                  <a:srgbClr val="4374B7"/>
                </a:solidFill>
                <a:latin typeface="Helvetica Neue"/>
              </a:rPr>
              <a:t>                         </a:t>
            </a:r>
            <a:br/>
            <a:r>
              <a:rPr lang="pt-BR" sz="2000" b="0" strike="noStrike" spc="-1">
                <a:solidFill>
                  <a:srgbClr val="000000"/>
                </a:solidFill>
                <a:latin typeface="Helvetica Neue"/>
              </a:rPr>
              <a:t>This work is licensed under a 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Creative Commons Attribution-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NonCommercial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-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ShareAlike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 4.0 International License</a:t>
            </a:r>
            <a:r>
              <a:rPr lang="pt-BR" sz="2000" b="0" strike="noStrike" spc="-1">
                <a:solidFill>
                  <a:srgbClr val="000000"/>
                </a:solidFill>
                <a:latin typeface="Helvetica Neue"/>
              </a:rPr>
              <a:t>.</a:t>
            </a:r>
            <a:r>
              <a:rPr lang="pt-BR" sz="1600" b="0" strike="noStrike" spc="-1">
                <a:solidFill>
                  <a:srgbClr val="000000"/>
                </a:solidFill>
                <a:latin typeface="Arial"/>
              </a:rPr>
              <a:t> </a:t>
            </a:r>
            <a:endParaRPr lang="pt-BR" sz="1600" b="0" strike="noStrike" spc="-1">
              <a:latin typeface="Arial"/>
            </a:endParaRPr>
          </a:p>
        </p:txBody>
      </p:sp>
      <p:pic>
        <p:nvPicPr>
          <p:cNvPr id="152" name="Picture 2"/>
          <p:cNvPicPr/>
          <p:nvPr/>
        </p:nvPicPr>
        <p:blipFill>
          <a:blip r:embed="rId6"/>
          <a:stretch/>
        </p:blipFill>
        <p:spPr>
          <a:xfrm>
            <a:off x="3812400" y="4160520"/>
            <a:ext cx="2161080" cy="761040"/>
          </a:xfrm>
          <a:prstGeom prst="rect">
            <a:avLst/>
          </a:prstGeom>
          <a:ln>
            <a:noFill/>
          </a:ln>
        </p:spPr>
      </p:pic>
      <p:sp>
        <p:nvSpPr>
          <p:cNvPr id="153" name="TextShape 4"/>
          <p:cNvSpPr txBox="1"/>
          <p:nvPr/>
        </p:nvSpPr>
        <p:spPr>
          <a:xfrm>
            <a:off x="581040" y="6388200"/>
            <a:ext cx="5682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25649</TotalTime>
  <Words>420</Words>
  <Application>Microsoft Macintosh PowerPoint</Application>
  <PresentationFormat>On-screen Show (4:3)</PresentationFormat>
  <Paragraphs>48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DejaVu Sans</vt:lpstr>
      <vt:lpstr>Gill Sans MT</vt:lpstr>
      <vt:lpstr>Helvetica Neue</vt:lpstr>
      <vt:lpstr>Symbol</vt:lpstr>
      <vt:lpstr>Times New Roman</vt:lpstr>
      <vt:lpstr>Wingdings</vt:lpstr>
      <vt:lpstr>Wingdings 2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System</dc:title>
  <dc:subject/>
  <dc:creator>Sanjay Seshan</dc:creator>
  <dc:description/>
  <cp:lastModifiedBy>Sanjay Seshan</cp:lastModifiedBy>
  <cp:revision>230</cp:revision>
  <cp:lastPrinted>2016-08-04T16:20:00Z</cp:lastPrinted>
  <dcterms:created xsi:type="dcterms:W3CDTF">2014-10-28T21:59:38Z</dcterms:created>
  <dcterms:modified xsi:type="dcterms:W3CDTF">2018-10-01T12:23:27Z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16.0016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</vt:i4>
  </property>
</Properties>
</file>